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2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8" r:id="rId3"/>
    <p:sldId id="278" r:id="rId4"/>
    <p:sldId id="279" r:id="rId5"/>
    <p:sldId id="280" r:id="rId6"/>
    <p:sldId id="281" r:id="rId7"/>
    <p:sldId id="289" r:id="rId8"/>
    <p:sldId id="283" r:id="rId9"/>
    <p:sldId id="285" r:id="rId10"/>
    <p:sldId id="284" r:id="rId11"/>
    <p:sldId id="293" r:id="rId12"/>
    <p:sldId id="288" r:id="rId13"/>
    <p:sldId id="290" r:id="rId14"/>
    <p:sldId id="291" r:id="rId15"/>
    <p:sldId id="287" r:id="rId16"/>
    <p:sldId id="292" r:id="rId17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9DFF3-00CF-4233-AA94-3E49AAA227A9}" type="datetimeFigureOut">
              <a:rPr lang="en-GB" smtClean="0"/>
              <a:t>28/03/2019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389AAB-92B5-438B-A859-0D0E6C4A06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12208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82" cy="497588"/>
          </a:xfrm>
          <a:prstGeom prst="rect">
            <a:avLst/>
          </a:prstGeom>
        </p:spPr>
        <p:txBody>
          <a:bodyPr vert="horz" lIns="90242" tIns="45121" rIns="90242" bIns="45121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132" y="0"/>
            <a:ext cx="2944981" cy="497588"/>
          </a:xfrm>
          <a:prstGeom prst="rect">
            <a:avLst/>
          </a:prstGeom>
        </p:spPr>
        <p:txBody>
          <a:bodyPr vert="horz" lIns="90242" tIns="45121" rIns="90242" bIns="45121" rtlCol="0"/>
          <a:lstStyle>
            <a:lvl1pPr algn="r">
              <a:defRPr sz="1200"/>
            </a:lvl1pPr>
          </a:lstStyle>
          <a:p>
            <a:fld id="{92D7EB04-5CF0-462D-8479-05CD0F3B28D9}" type="datetimeFigureOut">
              <a:rPr lang="en-GB" smtClean="0"/>
              <a:t>28/03/2019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42" tIns="45121" rIns="90242" bIns="45121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612" y="4776528"/>
            <a:ext cx="5438452" cy="3910065"/>
          </a:xfrm>
          <a:prstGeom prst="rect">
            <a:avLst/>
          </a:prstGeom>
        </p:spPr>
        <p:txBody>
          <a:bodyPr vert="horz" lIns="90242" tIns="45121" rIns="90242" bIns="4512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052"/>
            <a:ext cx="2944982" cy="497587"/>
          </a:xfrm>
          <a:prstGeom prst="rect">
            <a:avLst/>
          </a:prstGeom>
        </p:spPr>
        <p:txBody>
          <a:bodyPr vert="horz" lIns="90242" tIns="45121" rIns="90242" bIns="45121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132" y="9429052"/>
            <a:ext cx="2944981" cy="497587"/>
          </a:xfrm>
          <a:prstGeom prst="rect">
            <a:avLst/>
          </a:prstGeom>
        </p:spPr>
        <p:txBody>
          <a:bodyPr vert="horz" lIns="90242" tIns="45121" rIns="90242" bIns="45121" rtlCol="0" anchor="b"/>
          <a:lstStyle>
            <a:lvl1pPr algn="r">
              <a:defRPr sz="1200"/>
            </a:lvl1pPr>
          </a:lstStyle>
          <a:p>
            <a:fld id="{A99F1055-4640-4E31-BAFF-C33343B98FD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5607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BC0101-34A2-4CE3-8B56-BCC3CCD5769B}" type="datetimeFigureOut">
              <a:rPr lang="en-GB" smtClean="0"/>
              <a:pPr>
                <a:defRPr/>
              </a:pPr>
              <a:t>28/03/2019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DBD30D-130B-40C1-AF83-6DE5A93C039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4241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C3D9F1-C355-4F1D-B2E3-64EE388DA201}" type="datetimeFigureOut">
              <a:rPr lang="en-GB" smtClean="0"/>
              <a:pPr>
                <a:defRPr/>
              </a:pPr>
              <a:t>28/03/2019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122B7F-67BF-419E-95D1-5FDB134F34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1715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C3D9F1-C355-4F1D-B2E3-64EE388DA201}" type="datetimeFigureOut">
              <a:rPr lang="en-GB" smtClean="0"/>
              <a:pPr>
                <a:defRPr/>
              </a:pPr>
              <a:t>28/03/2019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122B7F-67BF-419E-95D1-5FDB134F34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3837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C3D9F1-C355-4F1D-B2E3-64EE388DA201}" type="datetimeFigureOut">
              <a:rPr lang="en-GB" smtClean="0"/>
              <a:pPr>
                <a:defRPr/>
              </a:pPr>
              <a:t>28/03/2019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122B7F-67BF-419E-95D1-5FDB134F34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5618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C3D9F1-C355-4F1D-B2E3-64EE388DA201}" type="datetimeFigureOut">
              <a:rPr lang="en-GB" smtClean="0"/>
              <a:pPr>
                <a:defRPr/>
              </a:pPr>
              <a:t>28/03/2019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122B7F-67BF-419E-95D1-5FDB134F34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4618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C3D9F1-C355-4F1D-B2E3-64EE388DA201}" type="datetimeFigureOut">
              <a:rPr lang="en-GB" smtClean="0"/>
              <a:pPr>
                <a:defRPr/>
              </a:pPr>
              <a:t>28/03/2019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122B7F-67BF-419E-95D1-5FDB134F34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6429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BC211E-6DC9-4386-9E0F-FC7BFAEB3804}" type="datetimeFigureOut">
              <a:rPr lang="en-GB" smtClean="0"/>
              <a:pPr>
                <a:defRPr/>
              </a:pPr>
              <a:t>28/03/2019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4A0F3-520A-459C-B7E4-AEFB038698B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34297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13C1BA-4C27-456C-AF7E-1E17683A4E2F}" type="datetimeFigureOut">
              <a:rPr lang="en-GB" smtClean="0"/>
              <a:pPr>
                <a:defRPr/>
              </a:pPr>
              <a:t>28/03/2019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60DB27-372B-4CFB-8B16-C71E044F85A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8208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DB99D3-AC16-4DE4-A342-4342388E83A3}" type="datetimeFigureOut">
              <a:rPr lang="en-GB" smtClean="0"/>
              <a:pPr>
                <a:defRPr/>
              </a:pPr>
              <a:t>28/03/2019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DEBDD4-3C6F-40AD-A49D-C5D5CD314EF3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2557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3B132A-2951-45E9-A4D1-CCE6392139AA}" type="datetimeFigureOut">
              <a:rPr lang="en-GB" smtClean="0"/>
              <a:pPr>
                <a:defRPr/>
              </a:pPr>
              <a:t>28/03/2019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2538B-70E7-475B-82E2-94E2D021323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6131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BA87A6-9364-44D8-81B3-E3C2F21EF543}" type="datetimeFigureOut">
              <a:rPr lang="en-GB" smtClean="0"/>
              <a:pPr>
                <a:defRPr/>
              </a:pPr>
              <a:t>28/03/2019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FB384-56C4-4857-B5D7-FACB531F493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9234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00D571-D740-4142-9EDB-43FDD8584253}" type="datetimeFigureOut">
              <a:rPr lang="en-GB" smtClean="0"/>
              <a:pPr>
                <a:defRPr/>
              </a:pPr>
              <a:t>28/03/2019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9421C9-62BB-47EA-8FDA-C79923438F21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7908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E7DC0D-A3C9-4427-8046-0C42675DE839}" type="datetimeFigureOut">
              <a:rPr lang="en-GB" smtClean="0"/>
              <a:pPr>
                <a:defRPr/>
              </a:pPr>
              <a:t>28/03/2019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1C403-1337-4306-87DD-D88BA601F7D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6961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E8B050-C22A-4573-93BA-173D0BDA77E3}" type="datetimeFigureOut">
              <a:rPr lang="en-GB" smtClean="0"/>
              <a:pPr>
                <a:defRPr/>
              </a:pPr>
              <a:t>28/03/2019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34CA02-CEF3-481C-8FB7-864B4275369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1951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CEE803-7B22-4D5F-B1C9-51FCD939C0B7}" type="datetimeFigureOut">
              <a:rPr lang="en-GB" smtClean="0"/>
              <a:pPr>
                <a:defRPr/>
              </a:pPr>
              <a:t>28/03/2019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658D8F-0237-47DC-ACF8-0F256848F322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7730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F653BD-B084-4DF0-8366-3CFF671CB13B}" type="datetimeFigureOut">
              <a:rPr lang="en-GB" smtClean="0"/>
              <a:pPr>
                <a:defRPr/>
              </a:pPr>
              <a:t>28/03/2019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83CEE2-7D9E-4643-ADC1-A5A602616B2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8297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FC3D9F1-C355-4F1D-B2E3-64EE388DA201}" type="datetimeFigureOut">
              <a:rPr lang="en-GB" smtClean="0"/>
              <a:pPr>
                <a:defRPr/>
              </a:pPr>
              <a:t>28/03/2019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0F122B7F-67BF-419E-95D1-5FDB134F34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609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  <p:sldLayoutId id="2147484024" r:id="rId12"/>
    <p:sldLayoutId id="2147484025" r:id="rId13"/>
    <p:sldLayoutId id="2147484026" r:id="rId14"/>
    <p:sldLayoutId id="2147484027" r:id="rId15"/>
    <p:sldLayoutId id="214748402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bitesize/ks1/literacy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v.uk/government/collections/national-curriculum-assessments-practice-materials" TargetMode="External"/><Relationship Id="rId4" Type="http://schemas.openxmlformats.org/officeDocument/2006/relationships/hyperlink" Target="http://www.superteacherworksheets.com/2nd-comprehension.html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1259632" y="4651942"/>
            <a:ext cx="5832648" cy="750739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Calibra"/>
              </a:rPr>
              <a:t/>
            </a:r>
            <a:br>
              <a:rPr lang="en-GB" b="1" dirty="0" smtClean="0">
                <a:solidFill>
                  <a:schemeClr val="tx1"/>
                </a:solidFill>
                <a:latin typeface="Calibra"/>
              </a:rPr>
            </a:br>
            <a:r>
              <a:rPr lang="en-GB" sz="4400" b="1" smtClean="0">
                <a:solidFill>
                  <a:schemeClr val="accent2">
                    <a:lumMod val="75000"/>
                  </a:schemeClr>
                </a:solidFill>
                <a:latin typeface="Calibra"/>
              </a:rPr>
              <a:t>Thursday </a:t>
            </a:r>
            <a:r>
              <a:rPr lang="en-GB" sz="4400" b="1" smtClean="0">
                <a:solidFill>
                  <a:schemeClr val="accent2">
                    <a:lumMod val="75000"/>
                  </a:schemeClr>
                </a:solidFill>
                <a:latin typeface="Calibra"/>
              </a:rPr>
              <a:t>28</a:t>
            </a:r>
            <a:r>
              <a:rPr lang="en-GB" sz="4400" b="1" baseline="30000" smtClean="0">
                <a:solidFill>
                  <a:schemeClr val="accent2">
                    <a:lumMod val="75000"/>
                  </a:schemeClr>
                </a:solidFill>
                <a:latin typeface="Calibra"/>
              </a:rPr>
              <a:t>th</a:t>
            </a:r>
            <a:r>
              <a:rPr lang="en-GB" sz="4400" b="1" smtClean="0">
                <a:solidFill>
                  <a:schemeClr val="accent2">
                    <a:lumMod val="75000"/>
                  </a:schemeClr>
                </a:solidFill>
                <a:latin typeface="Calibra"/>
              </a:rPr>
              <a:t> </a:t>
            </a:r>
            <a:r>
              <a:rPr lang="en-GB" sz="4400" b="1" dirty="0" smtClean="0">
                <a:solidFill>
                  <a:schemeClr val="accent2">
                    <a:lumMod val="75000"/>
                  </a:schemeClr>
                </a:solidFill>
                <a:latin typeface="Calibra"/>
              </a:rPr>
              <a:t>March 2019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827584" y="13648"/>
            <a:ext cx="6152728" cy="1332148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 smtClean="0">
                <a:solidFill>
                  <a:schemeClr val="tx1"/>
                </a:solidFill>
                <a:latin typeface="Calibra"/>
              </a:rPr>
              <a:t>Elsley Primary School</a:t>
            </a:r>
          </a:p>
          <a:p>
            <a:pPr algn="ctr"/>
            <a:r>
              <a:rPr lang="en-GB" b="1" i="1" dirty="0" smtClean="0">
                <a:solidFill>
                  <a:srgbClr val="006600"/>
                </a:solidFill>
                <a:latin typeface="Calibra"/>
              </a:rPr>
              <a:t>Learning      Sharing      Achieving</a:t>
            </a:r>
            <a:r>
              <a:rPr lang="en-GB" b="1" i="1" dirty="0">
                <a:solidFill>
                  <a:srgbClr val="006600"/>
                </a:solidFill>
                <a:latin typeface="Calibra"/>
              </a:rPr>
              <a:t> </a:t>
            </a:r>
            <a:r>
              <a:rPr lang="en-GB" b="1" i="1" dirty="0" smtClean="0">
                <a:solidFill>
                  <a:srgbClr val="006600"/>
                </a:solidFill>
                <a:latin typeface="Calibra"/>
              </a:rPr>
              <a:t>     Respecting</a:t>
            </a:r>
            <a:r>
              <a:rPr lang="en-GB" sz="2400" b="1" dirty="0" smtClean="0">
                <a:solidFill>
                  <a:schemeClr val="tx1"/>
                </a:solidFill>
                <a:latin typeface="Calibra"/>
              </a:rPr>
              <a:t>	</a:t>
            </a:r>
          </a:p>
          <a:p>
            <a:endParaRPr lang="en-GB" sz="3600" b="1" dirty="0" smtClean="0">
              <a:solidFill>
                <a:schemeClr val="tx1"/>
              </a:solidFill>
              <a:latin typeface="Calibra"/>
            </a:endParaRPr>
          </a:p>
          <a:p>
            <a:endParaRPr lang="en-GB" sz="3600" b="1" dirty="0" smtClean="0">
              <a:solidFill>
                <a:schemeClr val="tx1"/>
              </a:solidFill>
              <a:latin typeface="Calibra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21660"/>
            <a:ext cx="1098748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31640" y="2155503"/>
            <a:ext cx="56886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u="sng" dirty="0">
                <a:latin typeface="Calibra"/>
              </a:rPr>
              <a:t>KS1 SATS Meeting</a:t>
            </a:r>
            <a:endParaRPr lang="en-GB" sz="4400" u="sng" dirty="0"/>
          </a:p>
        </p:txBody>
      </p:sp>
      <p:sp>
        <p:nvSpPr>
          <p:cNvPr id="4" name="Rectangle 3"/>
          <p:cNvSpPr/>
          <p:nvPr/>
        </p:nvSpPr>
        <p:spPr>
          <a:xfrm>
            <a:off x="855502" y="2924944"/>
            <a:ext cx="65608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latin typeface="Calibra"/>
              </a:rPr>
              <a:t>A presentation for parents and carers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21660"/>
            <a:ext cx="1098748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682335" y="1484784"/>
            <a:ext cx="461665" cy="551220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GB" b="1" i="1" dirty="0" smtClean="0">
                <a:latin typeface="Calibra"/>
              </a:rPr>
              <a:t>Learning</a:t>
            </a:r>
            <a:r>
              <a:rPr lang="en-GB" b="1" i="1" dirty="0">
                <a:latin typeface="Calibra"/>
              </a:rPr>
              <a:t> </a:t>
            </a:r>
            <a:r>
              <a:rPr lang="en-GB" b="1" i="1" dirty="0" smtClean="0">
                <a:latin typeface="Calibra"/>
              </a:rPr>
              <a:t>    Sharing      Achieving      Respecting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90750"/>
            <a:ext cx="6696743" cy="1155045"/>
          </a:xfrm>
        </p:spPr>
        <p:txBody>
          <a:bodyPr>
            <a:noAutofit/>
          </a:bodyPr>
          <a:lstStyle/>
          <a:p>
            <a:pPr algn="ctr"/>
            <a:r>
              <a:rPr lang="en-GB" u="sng" dirty="0" smtClean="0">
                <a:solidFill>
                  <a:schemeClr val="accent2">
                    <a:lumMod val="75000"/>
                  </a:schemeClr>
                </a:solidFill>
              </a:rPr>
              <a:t>Sample Reasoning Paper </a:t>
            </a:r>
            <a:endParaRPr lang="en-GB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5251450" cy="525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378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21660"/>
            <a:ext cx="1098748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682335" y="1484784"/>
            <a:ext cx="461665" cy="551220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GB" b="1" i="1" dirty="0" smtClean="0">
                <a:latin typeface="Calibra"/>
              </a:rPr>
              <a:t>Learning</a:t>
            </a:r>
            <a:r>
              <a:rPr lang="en-GB" b="1" i="1" dirty="0">
                <a:latin typeface="Calibra"/>
              </a:rPr>
              <a:t> </a:t>
            </a:r>
            <a:r>
              <a:rPr lang="en-GB" b="1" i="1" dirty="0" smtClean="0">
                <a:latin typeface="Calibra"/>
              </a:rPr>
              <a:t>    Sharing      Achieving      Respecting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90750"/>
            <a:ext cx="6696743" cy="1155045"/>
          </a:xfrm>
        </p:spPr>
        <p:txBody>
          <a:bodyPr>
            <a:noAutofit/>
          </a:bodyPr>
          <a:lstStyle/>
          <a:p>
            <a:pPr algn="ctr"/>
            <a:r>
              <a:rPr lang="en-GB" u="sng" dirty="0" smtClean="0">
                <a:solidFill>
                  <a:schemeClr val="accent2">
                    <a:lumMod val="75000"/>
                  </a:schemeClr>
                </a:solidFill>
              </a:rPr>
              <a:t>Teacher Assessments</a:t>
            </a:r>
            <a:endParaRPr lang="en-GB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0667" y="1124744"/>
            <a:ext cx="64624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>
                <a:latin typeface="Calibri" panose="020F0502020204030204" pitchFamily="34" charset="0"/>
              </a:rPr>
              <a:t>The government has set </a:t>
            </a:r>
            <a:r>
              <a:rPr lang="en-GB" sz="2400" dirty="0" smtClean="0">
                <a:latin typeface="Calibri" panose="020F0502020204030204" pitchFamily="34" charset="0"/>
              </a:rPr>
              <a:t>an assessment </a:t>
            </a:r>
            <a:r>
              <a:rPr lang="en-GB" sz="2400" dirty="0">
                <a:latin typeface="Calibri" panose="020F0502020204030204" pitchFamily="34" charset="0"/>
              </a:rPr>
              <a:t>criteria. </a:t>
            </a:r>
            <a:r>
              <a:rPr lang="en-GB" sz="2400" dirty="0" smtClean="0">
                <a:latin typeface="Calibri" panose="020F0502020204030204" pitchFamily="34" charset="0"/>
              </a:rPr>
              <a:t>Currently</a:t>
            </a:r>
            <a:r>
              <a:rPr lang="en-GB" sz="2400" dirty="0">
                <a:latin typeface="Calibri" panose="020F0502020204030204" pitchFamily="34" charset="0"/>
              </a:rPr>
              <a:t>, in Reading, Writing and Maths children will be assessed </a:t>
            </a:r>
            <a:r>
              <a:rPr lang="en-GB" sz="2400" dirty="0" smtClean="0">
                <a:latin typeface="Calibri" panose="020F0502020204030204" pitchFamily="34" charset="0"/>
              </a:rPr>
              <a:t>as either: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</a:rPr>
              <a:t>Working </a:t>
            </a:r>
            <a:r>
              <a:rPr lang="en-GB" sz="2400" dirty="0">
                <a:latin typeface="Calibri" panose="020F0502020204030204" pitchFamily="34" charset="0"/>
              </a:rPr>
              <a:t>towards the expected standard </a:t>
            </a:r>
            <a:endParaRPr lang="en-GB" sz="2400" dirty="0" smtClean="0">
              <a:latin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</a:rPr>
              <a:t>Working </a:t>
            </a:r>
            <a:r>
              <a:rPr lang="en-GB" sz="2400" dirty="0">
                <a:latin typeface="Calibri" panose="020F0502020204030204" pitchFamily="34" charset="0"/>
              </a:rPr>
              <a:t>at the expected standard </a:t>
            </a:r>
            <a:endParaRPr lang="en-GB" sz="2400" dirty="0" smtClean="0">
              <a:latin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</a:rPr>
              <a:t>Working </a:t>
            </a:r>
            <a:r>
              <a:rPr lang="en-GB" sz="2400" dirty="0">
                <a:latin typeface="Calibri" panose="020F0502020204030204" pitchFamily="34" charset="0"/>
              </a:rPr>
              <a:t>at ‘greater depth’. </a:t>
            </a:r>
            <a:endParaRPr lang="en-GB" sz="2400" dirty="0" smtClean="0">
              <a:latin typeface="Calibri" panose="020F0502020204030204" pitchFamily="34" charset="0"/>
            </a:endParaRPr>
          </a:p>
          <a:p>
            <a:pPr algn="just"/>
            <a:endParaRPr lang="en-GB" sz="2400" dirty="0">
              <a:latin typeface="Calibri" panose="020F0502020204030204" pitchFamily="34" charset="0"/>
            </a:endParaRPr>
          </a:p>
          <a:p>
            <a:pPr algn="just"/>
            <a:r>
              <a:rPr lang="en-GB" sz="2400" dirty="0" smtClean="0">
                <a:latin typeface="Calibri" panose="020F0502020204030204" pitchFamily="34" charset="0"/>
              </a:rPr>
              <a:t>Every </a:t>
            </a:r>
            <a:r>
              <a:rPr lang="en-GB" sz="2400" dirty="0">
                <a:latin typeface="Calibri" panose="020F0502020204030204" pitchFamily="34" charset="0"/>
              </a:rPr>
              <a:t>aspect of assessment must be met for a child to achieve that standard. </a:t>
            </a:r>
            <a:endParaRPr lang="en-GB" sz="2400" dirty="0" smtClean="0">
              <a:latin typeface="Calibri" panose="020F0502020204030204" pitchFamily="34" charset="0"/>
            </a:endParaRPr>
          </a:p>
          <a:p>
            <a:pPr algn="just"/>
            <a:endParaRPr lang="en-GB" sz="2400" dirty="0">
              <a:latin typeface="Calibri" panose="020F0502020204030204" pitchFamily="34" charset="0"/>
            </a:endParaRPr>
          </a:p>
          <a:p>
            <a:pPr algn="just"/>
            <a:r>
              <a:rPr lang="en-GB" sz="2400" dirty="0" smtClean="0">
                <a:latin typeface="Calibri" panose="020F0502020204030204" pitchFamily="34" charset="0"/>
              </a:rPr>
              <a:t>In </a:t>
            </a:r>
            <a:r>
              <a:rPr lang="en-GB" sz="2400" dirty="0">
                <a:latin typeface="Calibri" panose="020F0502020204030204" pitchFamily="34" charset="0"/>
              </a:rPr>
              <a:t>Science children will either be assessed as ‘working at the expected standard’ or not. </a:t>
            </a:r>
            <a:endParaRPr lang="en-GB" sz="24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67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21660"/>
            <a:ext cx="1098748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682335" y="1484784"/>
            <a:ext cx="461665" cy="551220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GB" b="1" i="1" dirty="0" smtClean="0">
                <a:latin typeface="Calibra"/>
              </a:rPr>
              <a:t>Learning</a:t>
            </a:r>
            <a:r>
              <a:rPr lang="en-GB" b="1" i="1" dirty="0">
                <a:latin typeface="Calibra"/>
              </a:rPr>
              <a:t> </a:t>
            </a:r>
            <a:r>
              <a:rPr lang="en-GB" b="1" i="1" dirty="0" smtClean="0">
                <a:latin typeface="Calibra"/>
              </a:rPr>
              <a:t>    Sharing      Achieving      Respecting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90750"/>
            <a:ext cx="6696743" cy="1155045"/>
          </a:xfrm>
        </p:spPr>
        <p:txBody>
          <a:bodyPr>
            <a:noAutofit/>
          </a:bodyPr>
          <a:lstStyle/>
          <a:p>
            <a:pPr algn="ctr"/>
            <a:r>
              <a:rPr lang="en-GB" u="sng" dirty="0" smtClean="0">
                <a:solidFill>
                  <a:schemeClr val="accent2">
                    <a:lumMod val="75000"/>
                  </a:schemeClr>
                </a:solidFill>
              </a:rPr>
              <a:t>How can you help?</a:t>
            </a:r>
            <a:endParaRPr lang="en-GB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0667" y="1124744"/>
            <a:ext cx="64624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 smtClean="0">
                <a:latin typeface="Calibri" panose="020F0502020204030204" pitchFamily="34" charset="0"/>
              </a:rPr>
              <a:t>• </a:t>
            </a:r>
            <a:r>
              <a:rPr lang="en-GB" sz="2400" dirty="0">
                <a:latin typeface="Calibri" panose="020F0502020204030204" pitchFamily="34" charset="0"/>
              </a:rPr>
              <a:t>Outstanding attendance and punctuality throughout the year </a:t>
            </a:r>
            <a:endParaRPr lang="en-GB" sz="2400" dirty="0" smtClean="0">
              <a:latin typeface="Calibri" panose="020F0502020204030204" pitchFamily="34" charset="0"/>
            </a:endParaRPr>
          </a:p>
          <a:p>
            <a:pPr algn="just"/>
            <a:endParaRPr lang="en-GB" sz="2400" dirty="0">
              <a:latin typeface="Calibri" panose="020F0502020204030204" pitchFamily="34" charset="0"/>
            </a:endParaRPr>
          </a:p>
          <a:p>
            <a:pPr algn="just"/>
            <a:r>
              <a:rPr lang="en-GB" sz="2400" dirty="0" smtClean="0">
                <a:latin typeface="Calibri" panose="020F0502020204030204" pitchFamily="34" charset="0"/>
              </a:rPr>
              <a:t>• </a:t>
            </a:r>
            <a:r>
              <a:rPr lang="en-GB" sz="2400" dirty="0">
                <a:latin typeface="Calibri" panose="020F0502020204030204" pitchFamily="34" charset="0"/>
              </a:rPr>
              <a:t>Support at home with homework, reading, spellings, times tables </a:t>
            </a:r>
            <a:endParaRPr lang="en-GB" sz="2400" dirty="0" smtClean="0">
              <a:latin typeface="Calibri" panose="020F0502020204030204" pitchFamily="34" charset="0"/>
            </a:endParaRPr>
          </a:p>
          <a:p>
            <a:pPr algn="just"/>
            <a:endParaRPr lang="en-GB" sz="2400" dirty="0">
              <a:latin typeface="Calibri" panose="020F0502020204030204" pitchFamily="34" charset="0"/>
            </a:endParaRPr>
          </a:p>
          <a:p>
            <a:pPr algn="just"/>
            <a:r>
              <a:rPr lang="en-GB" sz="2400" dirty="0" smtClean="0">
                <a:latin typeface="Calibri" panose="020F0502020204030204" pitchFamily="34" charset="0"/>
              </a:rPr>
              <a:t>• </a:t>
            </a:r>
            <a:r>
              <a:rPr lang="en-GB" sz="2400" dirty="0">
                <a:latin typeface="Calibri" panose="020F0502020204030204" pitchFamily="34" charset="0"/>
              </a:rPr>
              <a:t>Liaise with school if you have any issues/concerns at any point </a:t>
            </a:r>
            <a:endParaRPr lang="en-GB" sz="2400" dirty="0" smtClean="0">
              <a:latin typeface="Calibri" panose="020F0502020204030204" pitchFamily="34" charset="0"/>
            </a:endParaRPr>
          </a:p>
          <a:p>
            <a:pPr algn="just"/>
            <a:endParaRPr lang="en-GB" sz="2400" dirty="0">
              <a:latin typeface="Calibri" panose="020F0502020204030204" pitchFamily="34" charset="0"/>
            </a:endParaRPr>
          </a:p>
          <a:p>
            <a:pPr algn="just"/>
            <a:r>
              <a:rPr lang="en-GB" sz="2400" dirty="0" smtClean="0">
                <a:latin typeface="Calibri" panose="020F0502020204030204" pitchFamily="34" charset="0"/>
              </a:rPr>
              <a:t>• </a:t>
            </a:r>
            <a:r>
              <a:rPr lang="en-GB" sz="2400" dirty="0">
                <a:latin typeface="Calibri" panose="020F0502020204030204" pitchFamily="34" charset="0"/>
              </a:rPr>
              <a:t>Support your child to understand that we all want them to do their best, but reassure them that there isn’t anything to worry </a:t>
            </a:r>
            <a:r>
              <a:rPr lang="en-GB" sz="2400" dirty="0" smtClean="0">
                <a:latin typeface="Calibri" panose="020F0502020204030204" pitchFamily="34" charset="0"/>
              </a:rPr>
              <a:t>about.</a:t>
            </a:r>
          </a:p>
        </p:txBody>
      </p:sp>
    </p:spTree>
    <p:extLst>
      <p:ext uri="{BB962C8B-B14F-4D97-AF65-F5344CB8AC3E}">
        <p14:creationId xmlns:p14="http://schemas.microsoft.com/office/powerpoint/2010/main" val="132696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21660"/>
            <a:ext cx="1098748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682335" y="1484784"/>
            <a:ext cx="461665" cy="551220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GB" b="1" i="1" dirty="0" smtClean="0">
                <a:latin typeface="Calibra"/>
              </a:rPr>
              <a:t>Learning</a:t>
            </a:r>
            <a:r>
              <a:rPr lang="en-GB" b="1" i="1" dirty="0">
                <a:latin typeface="Calibra"/>
              </a:rPr>
              <a:t> </a:t>
            </a:r>
            <a:r>
              <a:rPr lang="en-GB" b="1" i="1" dirty="0" smtClean="0">
                <a:latin typeface="Calibra"/>
              </a:rPr>
              <a:t>    Sharing      Achieving      Respecting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90750"/>
            <a:ext cx="6696743" cy="1155045"/>
          </a:xfrm>
        </p:spPr>
        <p:txBody>
          <a:bodyPr>
            <a:noAutofit/>
          </a:bodyPr>
          <a:lstStyle/>
          <a:p>
            <a:pPr algn="ctr"/>
            <a:r>
              <a:rPr lang="en-GB" u="sng" dirty="0" smtClean="0">
                <a:solidFill>
                  <a:schemeClr val="accent2">
                    <a:lumMod val="75000"/>
                  </a:schemeClr>
                </a:solidFill>
              </a:rPr>
              <a:t>Reading: How can you help?</a:t>
            </a:r>
            <a:endParaRPr lang="en-GB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5750" y="870732"/>
            <a:ext cx="687656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 smtClean="0">
                <a:latin typeface="Calibri" panose="020F0502020204030204" pitchFamily="34" charset="0"/>
              </a:rPr>
              <a:t>Listening </a:t>
            </a:r>
            <a:r>
              <a:rPr lang="en-GB" sz="2400" dirty="0">
                <a:latin typeface="Calibri" panose="020F0502020204030204" pitchFamily="34" charset="0"/>
              </a:rPr>
              <a:t>to your child read can take many forms: </a:t>
            </a:r>
            <a:endParaRPr lang="en-GB" sz="2400" dirty="0" smtClean="0">
              <a:latin typeface="Calibri" panose="020F0502020204030204" pitchFamily="34" charset="0"/>
            </a:endParaRPr>
          </a:p>
          <a:p>
            <a:pPr algn="just"/>
            <a:r>
              <a:rPr lang="en-GB" sz="2400" dirty="0" smtClean="0">
                <a:latin typeface="Calibri" panose="020F0502020204030204" pitchFamily="34" charset="0"/>
              </a:rPr>
              <a:t>•First </a:t>
            </a:r>
            <a:r>
              <a:rPr lang="en-GB" sz="2400" dirty="0">
                <a:latin typeface="Calibri" panose="020F0502020204030204" pitchFamily="34" charset="0"/>
              </a:rPr>
              <a:t>and foremost, focus developing an enjoyment and love of reading. </a:t>
            </a:r>
            <a:endParaRPr lang="en-GB" sz="2400" dirty="0" smtClean="0">
              <a:latin typeface="Calibri" panose="020F0502020204030204" pitchFamily="34" charset="0"/>
            </a:endParaRPr>
          </a:p>
          <a:p>
            <a:pPr algn="just"/>
            <a:r>
              <a:rPr lang="en-GB" sz="2400" dirty="0" smtClean="0">
                <a:latin typeface="Calibri" panose="020F0502020204030204" pitchFamily="34" charset="0"/>
              </a:rPr>
              <a:t>•Enjoy </a:t>
            </a:r>
            <a:r>
              <a:rPr lang="en-GB" sz="2400" dirty="0">
                <a:latin typeface="Calibri" panose="020F0502020204030204" pitchFamily="34" charset="0"/>
              </a:rPr>
              <a:t>stories together – reading stories to your child is equally as important as listening to your child read. </a:t>
            </a:r>
            <a:endParaRPr lang="en-GB" sz="2400" dirty="0" smtClean="0">
              <a:latin typeface="Calibri" panose="020F0502020204030204" pitchFamily="34" charset="0"/>
            </a:endParaRPr>
          </a:p>
          <a:p>
            <a:pPr algn="just"/>
            <a:r>
              <a:rPr lang="en-GB" sz="2400" dirty="0" smtClean="0">
                <a:latin typeface="Calibri" panose="020F0502020204030204" pitchFamily="34" charset="0"/>
              </a:rPr>
              <a:t>•Talk </a:t>
            </a:r>
            <a:r>
              <a:rPr lang="en-GB" sz="2400" dirty="0">
                <a:latin typeface="Calibri" panose="020F0502020204030204" pitchFamily="34" charset="0"/>
              </a:rPr>
              <a:t>about the story before, during and afterwards – discuss the plot, the characters, their feelings and actions, how it makes you feel, predict what will happen and encourage your child to have their own opinions. </a:t>
            </a:r>
            <a:endParaRPr lang="en-GB" sz="2400" dirty="0" smtClean="0">
              <a:latin typeface="Calibri" panose="020F0502020204030204" pitchFamily="34" charset="0"/>
            </a:endParaRPr>
          </a:p>
          <a:p>
            <a:pPr algn="just"/>
            <a:r>
              <a:rPr lang="en-GB" sz="2400" dirty="0" smtClean="0">
                <a:latin typeface="Calibri" panose="020F0502020204030204" pitchFamily="34" charset="0"/>
              </a:rPr>
              <a:t>•Look </a:t>
            </a:r>
            <a:r>
              <a:rPr lang="en-GB" sz="2400" dirty="0">
                <a:latin typeface="Calibri" panose="020F0502020204030204" pitchFamily="34" charset="0"/>
              </a:rPr>
              <a:t>up definitions of words together – you could use a dictionary, the Internet or an app on a phone or tablet. </a:t>
            </a:r>
            <a:endParaRPr lang="en-GB" sz="2400" dirty="0" smtClean="0">
              <a:latin typeface="Calibri" panose="020F0502020204030204" pitchFamily="34" charset="0"/>
            </a:endParaRPr>
          </a:p>
          <a:p>
            <a:pPr algn="just"/>
            <a:r>
              <a:rPr lang="en-GB" sz="2400" dirty="0" smtClean="0">
                <a:latin typeface="Calibri" panose="020F0502020204030204" pitchFamily="34" charset="0"/>
              </a:rPr>
              <a:t>•Visit </a:t>
            </a:r>
            <a:r>
              <a:rPr lang="en-GB" sz="2400" dirty="0">
                <a:latin typeface="Calibri" panose="020F0502020204030204" pitchFamily="34" charset="0"/>
              </a:rPr>
              <a:t>the local library - it’s free! </a:t>
            </a:r>
            <a:endParaRPr lang="en-GB" sz="24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31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21660"/>
            <a:ext cx="1098748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682335" y="1484784"/>
            <a:ext cx="461665" cy="551220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GB" b="1" i="1" dirty="0" smtClean="0">
                <a:latin typeface="Calibra"/>
              </a:rPr>
              <a:t>Learning</a:t>
            </a:r>
            <a:r>
              <a:rPr lang="en-GB" b="1" i="1" dirty="0">
                <a:latin typeface="Calibra"/>
              </a:rPr>
              <a:t> </a:t>
            </a:r>
            <a:r>
              <a:rPr lang="en-GB" b="1" i="1" dirty="0" smtClean="0">
                <a:latin typeface="Calibra"/>
              </a:rPr>
              <a:t>    Sharing      Achieving      Respecting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90750"/>
            <a:ext cx="6696743" cy="1155045"/>
          </a:xfrm>
        </p:spPr>
        <p:txBody>
          <a:bodyPr>
            <a:noAutofit/>
          </a:bodyPr>
          <a:lstStyle/>
          <a:p>
            <a:pPr algn="ctr"/>
            <a:r>
              <a:rPr lang="en-GB" u="sng" dirty="0" smtClean="0">
                <a:solidFill>
                  <a:schemeClr val="accent2">
                    <a:lumMod val="75000"/>
                  </a:schemeClr>
                </a:solidFill>
              </a:rPr>
              <a:t>Maths: How can you help?</a:t>
            </a:r>
            <a:endParaRPr lang="en-GB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722" y="768272"/>
            <a:ext cx="702058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Play times tables games. </a:t>
            </a:r>
            <a:endParaRPr lang="en-GB" sz="2400" dirty="0" smtClean="0">
              <a:latin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</a:rPr>
              <a:t>Play </a:t>
            </a:r>
            <a:r>
              <a:rPr lang="en-GB" sz="2400" dirty="0">
                <a:latin typeface="Calibri" panose="020F0502020204030204" pitchFamily="34" charset="0"/>
              </a:rPr>
              <a:t>mental maths games including counting in different amounts, forwards and </a:t>
            </a:r>
            <a:r>
              <a:rPr lang="en-GB" sz="2400" dirty="0" smtClean="0">
                <a:latin typeface="Calibri" panose="020F0502020204030204" pitchFamily="34" charset="0"/>
              </a:rPr>
              <a:t>backwards.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</a:rPr>
              <a:t>Encourage </a:t>
            </a:r>
            <a:r>
              <a:rPr lang="en-GB" sz="2400" dirty="0">
                <a:latin typeface="Calibri" panose="020F0502020204030204" pitchFamily="34" charset="0"/>
              </a:rPr>
              <a:t>opportunities for telling the time. </a:t>
            </a:r>
            <a:endParaRPr lang="en-GB" sz="2400" dirty="0" smtClean="0">
              <a:latin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</a:rPr>
              <a:t>Encourage </a:t>
            </a:r>
            <a:r>
              <a:rPr lang="en-GB" sz="2400" dirty="0">
                <a:latin typeface="Calibri" panose="020F0502020204030204" pitchFamily="34" charset="0"/>
              </a:rPr>
              <a:t>opportunities for counting coins and money e.g. finding amounts or calculating change when shopping. </a:t>
            </a:r>
            <a:endParaRPr lang="en-GB" sz="2400" dirty="0" smtClean="0">
              <a:latin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</a:rPr>
              <a:t>Look </a:t>
            </a:r>
            <a:r>
              <a:rPr lang="en-GB" sz="2400" dirty="0">
                <a:latin typeface="Calibri" panose="020F0502020204030204" pitchFamily="34" charset="0"/>
              </a:rPr>
              <a:t>for numbers on street signs, car registrations and anywhere </a:t>
            </a:r>
            <a:r>
              <a:rPr lang="en-GB" sz="2400" dirty="0" smtClean="0">
                <a:latin typeface="Calibri" panose="020F0502020204030204" pitchFamily="34" charset="0"/>
              </a:rPr>
              <a:t>else.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</a:rPr>
              <a:t>Look </a:t>
            </a:r>
            <a:r>
              <a:rPr lang="en-GB" sz="2400" dirty="0">
                <a:latin typeface="Calibri" panose="020F0502020204030204" pitchFamily="34" charset="0"/>
              </a:rPr>
              <a:t>for examples of 2D and 3D shapes around the </a:t>
            </a:r>
            <a:r>
              <a:rPr lang="en-GB" sz="2400" dirty="0" smtClean="0">
                <a:latin typeface="Calibri" panose="020F0502020204030204" pitchFamily="34" charset="0"/>
              </a:rPr>
              <a:t>home.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</a:rPr>
              <a:t>Identify</a:t>
            </a:r>
            <a:r>
              <a:rPr lang="en-GB" sz="2400" dirty="0">
                <a:latin typeface="Calibri" panose="020F0502020204030204" pitchFamily="34" charset="0"/>
              </a:rPr>
              <a:t>, weigh or measure quantities and amounts in the kitchen or in recipes. </a:t>
            </a:r>
            <a:endParaRPr lang="en-GB" sz="2400" dirty="0" smtClean="0">
              <a:latin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</a:rPr>
              <a:t>Play </a:t>
            </a:r>
            <a:r>
              <a:rPr lang="en-GB" sz="2400" dirty="0">
                <a:latin typeface="Calibri" panose="020F0502020204030204" pitchFamily="34" charset="0"/>
              </a:rPr>
              <a:t>games involving numbers or logic, such as dominoes, card games, draughts or chess. </a:t>
            </a:r>
            <a:endParaRPr lang="en-GB" sz="24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61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21660"/>
            <a:ext cx="1098748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682335" y="1484784"/>
            <a:ext cx="461665" cy="551220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GB" b="1" i="1" dirty="0" smtClean="0">
                <a:latin typeface="Calibra"/>
              </a:rPr>
              <a:t>Learning</a:t>
            </a:r>
            <a:r>
              <a:rPr lang="en-GB" b="1" i="1" dirty="0">
                <a:latin typeface="Calibra"/>
              </a:rPr>
              <a:t> </a:t>
            </a:r>
            <a:r>
              <a:rPr lang="en-GB" b="1" i="1" dirty="0" smtClean="0">
                <a:latin typeface="Calibra"/>
              </a:rPr>
              <a:t>    Sharing      Achieving      Respecting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667" y="0"/>
            <a:ext cx="6696743" cy="1155045"/>
          </a:xfrm>
        </p:spPr>
        <p:txBody>
          <a:bodyPr>
            <a:noAutofit/>
          </a:bodyPr>
          <a:lstStyle/>
          <a:p>
            <a:pPr algn="ctr"/>
            <a:r>
              <a:rPr lang="en-GB" u="sng" dirty="0" smtClean="0">
                <a:solidFill>
                  <a:schemeClr val="accent2">
                    <a:lumMod val="75000"/>
                  </a:schemeClr>
                </a:solidFill>
              </a:rPr>
              <a:t>Useful Websites</a:t>
            </a:r>
            <a:endParaRPr lang="en-GB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0667" y="1124744"/>
            <a:ext cx="646246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BBC </a:t>
            </a:r>
            <a:r>
              <a:rPr lang="en-GB" sz="2400" dirty="0"/>
              <a:t>– KS1 Bitesize – Literacy </a:t>
            </a:r>
            <a:r>
              <a:rPr lang="en-GB" sz="2400" dirty="0">
                <a:hlinkClick r:id="rId3"/>
              </a:rPr>
              <a:t>http://</a:t>
            </a:r>
            <a:r>
              <a:rPr lang="en-GB" sz="2400" dirty="0" smtClean="0">
                <a:hlinkClick r:id="rId3"/>
              </a:rPr>
              <a:t>www.bbc.co.uk/bitesize/ks1/literacy</a:t>
            </a:r>
            <a:r>
              <a:rPr lang="en-GB" sz="2400" dirty="0"/>
              <a:t> </a:t>
            </a:r>
            <a:endParaRPr lang="en-GB" sz="2400" dirty="0" smtClean="0"/>
          </a:p>
          <a:p>
            <a:endParaRPr lang="en-GB" sz="2400" dirty="0"/>
          </a:p>
          <a:p>
            <a:r>
              <a:rPr lang="en-GB" sz="2400" dirty="0" smtClean="0"/>
              <a:t>Reading </a:t>
            </a:r>
            <a:r>
              <a:rPr lang="en-GB" sz="2400" dirty="0"/>
              <a:t>Comprehension Worksheets </a:t>
            </a:r>
            <a:endParaRPr lang="en-GB" sz="2400" dirty="0">
              <a:hlinkClick r:id="rId4"/>
            </a:endParaRPr>
          </a:p>
          <a:p>
            <a:r>
              <a:rPr lang="en-GB" sz="2400" dirty="0" smtClean="0">
                <a:hlinkClick r:id="rId4"/>
              </a:rPr>
              <a:t>http</a:t>
            </a:r>
            <a:r>
              <a:rPr lang="en-GB" sz="2400" dirty="0">
                <a:hlinkClick r:id="rId4"/>
              </a:rPr>
              <a:t>://</a:t>
            </a:r>
            <a:r>
              <a:rPr lang="en-GB" sz="2400" dirty="0" smtClean="0">
                <a:hlinkClick r:id="rId4"/>
              </a:rPr>
              <a:t>www.superteacherworksheets.com/2nd-comprehension.html</a:t>
            </a:r>
            <a:r>
              <a:rPr lang="en-GB" sz="2400" dirty="0" smtClean="0"/>
              <a:t> </a:t>
            </a:r>
          </a:p>
          <a:p>
            <a:endParaRPr lang="en-GB" sz="2400" dirty="0">
              <a:latin typeface="Calibri" panose="020F0502020204030204" pitchFamily="34" charset="0"/>
            </a:endParaRPr>
          </a:p>
          <a:p>
            <a:r>
              <a:rPr lang="en-GB" sz="2400" dirty="0" smtClean="0"/>
              <a:t>Sample Papers</a:t>
            </a:r>
            <a:endParaRPr lang="en-GB" sz="2400" dirty="0">
              <a:hlinkClick r:id="rId4"/>
            </a:endParaRPr>
          </a:p>
          <a:p>
            <a:r>
              <a:rPr lang="en-GB" sz="2400" dirty="0">
                <a:hlinkClick r:id="rId5"/>
              </a:rPr>
              <a:t>https://</a:t>
            </a:r>
            <a:r>
              <a:rPr lang="en-GB" sz="2400" dirty="0" smtClean="0">
                <a:hlinkClick r:id="rId5"/>
              </a:rPr>
              <a:t>www.gov.uk/government/collections/national-curriculum-assessments-practice-materials</a:t>
            </a:r>
            <a:r>
              <a:rPr lang="en-GB" sz="2400" dirty="0" smtClean="0"/>
              <a:t> </a:t>
            </a:r>
            <a:endParaRPr lang="en-GB" sz="24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0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21660"/>
            <a:ext cx="1098748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682335" y="1484784"/>
            <a:ext cx="461665" cy="551220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GB" b="1" i="1" dirty="0" smtClean="0">
                <a:latin typeface="Calibra"/>
              </a:rPr>
              <a:t>Learning</a:t>
            </a:r>
            <a:r>
              <a:rPr lang="en-GB" b="1" i="1" dirty="0">
                <a:latin typeface="Calibra"/>
              </a:rPr>
              <a:t> </a:t>
            </a:r>
            <a:r>
              <a:rPr lang="en-GB" b="1" i="1" dirty="0" smtClean="0">
                <a:latin typeface="Calibra"/>
              </a:rPr>
              <a:t>    Sharing      Achieving      Respecting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90750"/>
            <a:ext cx="6696743" cy="1155045"/>
          </a:xfrm>
        </p:spPr>
        <p:txBody>
          <a:bodyPr>
            <a:noAutofit/>
          </a:bodyPr>
          <a:lstStyle/>
          <a:p>
            <a:pPr algn="ctr"/>
            <a:r>
              <a:rPr lang="en-GB" u="sng" dirty="0" smtClean="0">
                <a:solidFill>
                  <a:schemeClr val="accent2">
                    <a:lumMod val="75000"/>
                  </a:schemeClr>
                </a:solidFill>
              </a:rPr>
              <a:t>Questions</a:t>
            </a:r>
            <a:endParaRPr lang="en-GB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722" y="1196752"/>
            <a:ext cx="70205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 smtClean="0"/>
              <a:t>We </a:t>
            </a:r>
            <a:r>
              <a:rPr lang="en-GB" sz="2400" dirty="0"/>
              <a:t>hope this will give you an idea of what the SATs involve. </a:t>
            </a:r>
            <a:endParaRPr lang="en-GB" sz="2400" dirty="0" smtClean="0"/>
          </a:p>
          <a:p>
            <a:pPr algn="ctr"/>
            <a:r>
              <a:rPr lang="en-GB" sz="2400" dirty="0" smtClean="0"/>
              <a:t>If </a:t>
            </a:r>
            <a:r>
              <a:rPr lang="en-GB" sz="2400" dirty="0"/>
              <a:t>you have any </a:t>
            </a:r>
            <a:r>
              <a:rPr lang="en-GB" sz="2400" dirty="0" smtClean="0"/>
              <a:t>questions, </a:t>
            </a:r>
            <a:r>
              <a:rPr lang="en-GB" sz="2400" dirty="0"/>
              <a:t>please do not hesitate to ask any member of staff. </a:t>
            </a:r>
            <a:endParaRPr lang="en-GB" sz="2400" dirty="0" smtClean="0"/>
          </a:p>
          <a:p>
            <a:pPr algn="ctr"/>
            <a:r>
              <a:rPr lang="en-GB" sz="2400" dirty="0" smtClean="0"/>
              <a:t>Thank </a:t>
            </a:r>
            <a:r>
              <a:rPr lang="en-GB" sz="2400" dirty="0"/>
              <a:t>you for coming!</a:t>
            </a:r>
            <a:endParaRPr lang="en-GB" sz="24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9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21660"/>
            <a:ext cx="1098748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682335" y="1484784"/>
            <a:ext cx="461665" cy="551220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GB" b="1" i="1" dirty="0" smtClean="0">
                <a:latin typeface="Calibra"/>
              </a:rPr>
              <a:t>Learning</a:t>
            </a:r>
            <a:r>
              <a:rPr lang="en-GB" b="1" i="1" dirty="0">
                <a:latin typeface="Calibra"/>
              </a:rPr>
              <a:t> </a:t>
            </a:r>
            <a:r>
              <a:rPr lang="en-GB" b="1" i="1" dirty="0" smtClean="0">
                <a:latin typeface="Calibra"/>
              </a:rPr>
              <a:t>    Sharing      Achieving      Respecting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367" y="190751"/>
            <a:ext cx="3816785" cy="587152"/>
          </a:xfrm>
        </p:spPr>
        <p:txBody>
          <a:bodyPr>
            <a:noAutofit/>
          </a:bodyPr>
          <a:lstStyle/>
          <a:p>
            <a:r>
              <a:rPr lang="en-GB" sz="4000" u="sng" dirty="0" smtClean="0">
                <a:solidFill>
                  <a:schemeClr val="accent2">
                    <a:lumMod val="75000"/>
                  </a:schemeClr>
                </a:solidFill>
              </a:rPr>
              <a:t>What are SATS? </a:t>
            </a:r>
            <a:endParaRPr lang="en-GB" sz="40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4" y="1196752"/>
            <a:ext cx="68407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 smtClean="0">
                <a:latin typeface="Calibri" panose="020F0502020204030204" pitchFamily="34" charset="0"/>
              </a:rPr>
              <a:t>At </a:t>
            </a:r>
            <a:r>
              <a:rPr lang="en-GB" sz="2400" dirty="0">
                <a:latin typeface="Calibri" panose="020F0502020204030204" pitchFamily="34" charset="0"/>
              </a:rPr>
              <a:t>the end of Key Stage 1 all children are </a:t>
            </a:r>
            <a:r>
              <a:rPr lang="en-GB" sz="2400" dirty="0" smtClean="0">
                <a:latin typeface="Calibri" panose="020F0502020204030204" pitchFamily="34" charset="0"/>
              </a:rPr>
              <a:t>required </a:t>
            </a:r>
            <a:r>
              <a:rPr lang="en-GB" sz="2400" dirty="0">
                <a:latin typeface="Calibri" panose="020F0502020204030204" pitchFamily="34" charset="0"/>
              </a:rPr>
              <a:t>to be tested in different areas of Maths and English. </a:t>
            </a:r>
            <a:endParaRPr lang="en-GB" sz="2400" dirty="0" smtClean="0">
              <a:latin typeface="Calibri" panose="020F0502020204030204" pitchFamily="34" charset="0"/>
            </a:endParaRPr>
          </a:p>
          <a:p>
            <a:pPr algn="just"/>
            <a:endParaRPr lang="en-GB" sz="2400" dirty="0">
              <a:latin typeface="Calibri" panose="020F0502020204030204" pitchFamily="34" charset="0"/>
            </a:endParaRPr>
          </a:p>
          <a:p>
            <a:pPr algn="just"/>
            <a:r>
              <a:rPr lang="en-GB" sz="2400" dirty="0" smtClean="0">
                <a:latin typeface="Calibri" panose="020F0502020204030204" pitchFamily="34" charset="0"/>
              </a:rPr>
              <a:t>Throughout </a:t>
            </a:r>
            <a:r>
              <a:rPr lang="en-GB" sz="2400" dirty="0">
                <a:latin typeface="Calibri" panose="020F0502020204030204" pitchFamily="34" charset="0"/>
              </a:rPr>
              <a:t>the </a:t>
            </a:r>
            <a:r>
              <a:rPr lang="en-GB" sz="2400" dirty="0" smtClean="0">
                <a:latin typeface="Calibri" panose="020F0502020204030204" pitchFamily="34" charset="0"/>
              </a:rPr>
              <a:t>year, </a:t>
            </a:r>
            <a:r>
              <a:rPr lang="en-GB" sz="2400" dirty="0">
                <a:latin typeface="Calibri" panose="020F0502020204030204" pitchFamily="34" charset="0"/>
              </a:rPr>
              <a:t>teachers will be preparing children for these tests. </a:t>
            </a:r>
          </a:p>
          <a:p>
            <a:pPr algn="just"/>
            <a:endParaRPr lang="en-GB" sz="2400" dirty="0" smtClean="0">
              <a:latin typeface="Calibri" panose="020F0502020204030204" pitchFamily="34" charset="0"/>
            </a:endParaRPr>
          </a:p>
          <a:p>
            <a:pPr algn="just"/>
            <a:r>
              <a:rPr lang="en-GB" sz="2400" dirty="0" smtClean="0">
                <a:latin typeface="Calibri" panose="020F0502020204030204" pitchFamily="34" charset="0"/>
              </a:rPr>
              <a:t>Tests </a:t>
            </a:r>
            <a:r>
              <a:rPr lang="en-GB" sz="2400" dirty="0">
                <a:latin typeface="Calibri" panose="020F0502020204030204" pitchFamily="34" charset="0"/>
              </a:rPr>
              <a:t>inform Teacher Assessments that are submitted to the government at the end of the </a:t>
            </a:r>
            <a:r>
              <a:rPr lang="en-GB" sz="2400" dirty="0" smtClean="0">
                <a:latin typeface="Calibri" panose="020F0502020204030204" pitchFamily="34" charset="0"/>
              </a:rPr>
              <a:t>year.</a:t>
            </a:r>
          </a:p>
          <a:p>
            <a:pPr algn="just"/>
            <a:endParaRPr lang="en-GB" sz="2400" dirty="0">
              <a:latin typeface="Calibri" panose="020F0502020204030204" pitchFamily="34" charset="0"/>
            </a:endParaRPr>
          </a:p>
          <a:p>
            <a:pPr algn="just"/>
            <a:r>
              <a:rPr lang="en-GB" sz="2400" b="1" dirty="0" smtClean="0">
                <a:latin typeface="Calibri" panose="020F0502020204030204" pitchFamily="34" charset="0"/>
              </a:rPr>
              <a:t>The </a:t>
            </a:r>
            <a:r>
              <a:rPr lang="en-GB" sz="2400" b="1" dirty="0">
                <a:latin typeface="Calibri" panose="020F0502020204030204" pitchFamily="34" charset="0"/>
              </a:rPr>
              <a:t>tests are just one part of a range of assessments which have been carried out throughout your child’s time in KS1.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21660"/>
            <a:ext cx="1098748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682335" y="1484784"/>
            <a:ext cx="461665" cy="551220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GB" b="1" i="1" dirty="0" smtClean="0">
                <a:latin typeface="Calibra"/>
              </a:rPr>
              <a:t>Learning</a:t>
            </a:r>
            <a:r>
              <a:rPr lang="en-GB" b="1" i="1" dirty="0">
                <a:latin typeface="Calibra"/>
              </a:rPr>
              <a:t> </a:t>
            </a:r>
            <a:r>
              <a:rPr lang="en-GB" b="1" i="1" dirty="0" smtClean="0">
                <a:latin typeface="Calibra"/>
              </a:rPr>
              <a:t>    Sharing      Achieving      Respecting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90750"/>
            <a:ext cx="6696743" cy="1155045"/>
          </a:xfrm>
        </p:spPr>
        <p:txBody>
          <a:bodyPr>
            <a:noAutofit/>
          </a:bodyPr>
          <a:lstStyle/>
          <a:p>
            <a:pPr algn="ctr"/>
            <a:r>
              <a:rPr lang="en-GB" u="sng" dirty="0" smtClean="0">
                <a:solidFill>
                  <a:schemeClr val="accent2">
                    <a:lumMod val="75000"/>
                  </a:schemeClr>
                </a:solidFill>
              </a:rPr>
              <a:t>When and how do the SATS take place? </a:t>
            </a:r>
            <a:endParaRPr lang="en-GB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4" y="1471045"/>
            <a:ext cx="68407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 smtClean="0">
                <a:latin typeface="Calibri" panose="020F0502020204030204" pitchFamily="34" charset="0"/>
              </a:rPr>
              <a:t>The </a:t>
            </a:r>
            <a:r>
              <a:rPr lang="en-GB" sz="2400" dirty="0">
                <a:latin typeface="Calibri" panose="020F0502020204030204" pitchFamily="34" charset="0"/>
              </a:rPr>
              <a:t>school is required to administer SATs throughout May, and all schools in England will be carrying out SATs at this time. </a:t>
            </a:r>
          </a:p>
          <a:p>
            <a:pPr algn="just"/>
            <a:endParaRPr lang="en-GB" sz="2400" dirty="0" smtClean="0">
              <a:latin typeface="Calibri" panose="020F0502020204030204" pitchFamily="34" charset="0"/>
            </a:endParaRPr>
          </a:p>
          <a:p>
            <a:pPr algn="just"/>
            <a:r>
              <a:rPr lang="en-GB" sz="2400" dirty="0" smtClean="0">
                <a:latin typeface="Calibri" panose="020F0502020204030204" pitchFamily="34" charset="0"/>
              </a:rPr>
              <a:t>If </a:t>
            </a:r>
            <a:r>
              <a:rPr lang="en-GB" sz="2400" dirty="0">
                <a:latin typeface="Calibri" panose="020F0502020204030204" pitchFamily="34" charset="0"/>
              </a:rPr>
              <a:t>children are absent, they will have to do the test on return to school. </a:t>
            </a:r>
          </a:p>
          <a:p>
            <a:pPr algn="just"/>
            <a:endParaRPr lang="en-GB" sz="2400" dirty="0" smtClean="0">
              <a:latin typeface="Calibri" panose="020F0502020204030204" pitchFamily="34" charset="0"/>
            </a:endParaRPr>
          </a:p>
          <a:p>
            <a:pPr algn="just"/>
            <a:r>
              <a:rPr lang="en-GB" sz="2400" dirty="0" smtClean="0">
                <a:latin typeface="Calibri" panose="020F0502020204030204" pitchFamily="34" charset="0"/>
              </a:rPr>
              <a:t>We </a:t>
            </a:r>
            <a:r>
              <a:rPr lang="en-GB" sz="2400" dirty="0">
                <a:latin typeface="Calibri" panose="020F0502020204030204" pitchFamily="34" charset="0"/>
              </a:rPr>
              <a:t>aim to make the SATs as non threatening as </a:t>
            </a:r>
            <a:r>
              <a:rPr lang="en-GB" sz="2400" dirty="0" smtClean="0">
                <a:latin typeface="Calibri" panose="020F0502020204030204" pitchFamily="34" charset="0"/>
              </a:rPr>
              <a:t>possible.</a:t>
            </a:r>
          </a:p>
          <a:p>
            <a:pPr algn="just"/>
            <a:endParaRPr lang="en-GB" sz="2400" dirty="0">
              <a:latin typeface="Calibri" panose="020F0502020204030204" pitchFamily="34" charset="0"/>
            </a:endParaRPr>
          </a:p>
          <a:p>
            <a:pPr algn="just"/>
            <a:endParaRPr lang="en-GB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91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21660"/>
            <a:ext cx="1098748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682335" y="1484784"/>
            <a:ext cx="461665" cy="551220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GB" b="1" i="1" dirty="0" smtClean="0">
                <a:latin typeface="Calibra"/>
              </a:rPr>
              <a:t>Learning</a:t>
            </a:r>
            <a:r>
              <a:rPr lang="en-GB" b="1" i="1" dirty="0">
                <a:latin typeface="Calibra"/>
              </a:rPr>
              <a:t> </a:t>
            </a:r>
            <a:r>
              <a:rPr lang="en-GB" b="1" i="1" dirty="0" smtClean="0">
                <a:latin typeface="Calibra"/>
              </a:rPr>
              <a:t>    Sharing      Achieving      Respecting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90750"/>
            <a:ext cx="6696743" cy="1155045"/>
          </a:xfrm>
        </p:spPr>
        <p:txBody>
          <a:bodyPr>
            <a:noAutofit/>
          </a:bodyPr>
          <a:lstStyle/>
          <a:p>
            <a:pPr algn="ctr"/>
            <a:r>
              <a:rPr lang="en-GB" u="sng" dirty="0" smtClean="0">
                <a:solidFill>
                  <a:schemeClr val="accent2">
                    <a:lumMod val="75000"/>
                  </a:schemeClr>
                </a:solidFill>
              </a:rPr>
              <a:t>End of KS1 assessment </a:t>
            </a:r>
            <a:endParaRPr lang="en-GB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560" y="1196752"/>
            <a:ext cx="65344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Calibri" panose="020F0502020204030204" pitchFamily="34" charset="0"/>
              </a:rPr>
              <a:t>At </a:t>
            </a:r>
            <a:r>
              <a:rPr lang="en-GB" sz="2400" dirty="0">
                <a:latin typeface="Calibri" panose="020F0502020204030204" pitchFamily="34" charset="0"/>
              </a:rPr>
              <a:t>the end of Year 2, children will take assessments in: </a:t>
            </a:r>
            <a:endParaRPr lang="en-GB" sz="2400" dirty="0" smtClean="0">
              <a:latin typeface="Calibri" panose="020F0502020204030204" pitchFamily="34" charset="0"/>
            </a:endParaRPr>
          </a:p>
          <a:p>
            <a:r>
              <a:rPr lang="en-GB" sz="2400" dirty="0" smtClean="0">
                <a:latin typeface="Calibri" panose="020F0502020204030204" pitchFamily="34" charset="0"/>
              </a:rPr>
              <a:t>• </a:t>
            </a:r>
            <a:r>
              <a:rPr lang="en-GB" sz="2400" dirty="0">
                <a:latin typeface="Calibri" panose="020F0502020204030204" pitchFamily="34" charset="0"/>
              </a:rPr>
              <a:t>Reading </a:t>
            </a:r>
            <a:endParaRPr lang="en-GB" sz="2400" dirty="0" smtClean="0">
              <a:latin typeface="Calibri" panose="020F0502020204030204" pitchFamily="34" charset="0"/>
            </a:endParaRPr>
          </a:p>
          <a:p>
            <a:r>
              <a:rPr lang="en-GB" sz="2400" dirty="0" smtClean="0">
                <a:latin typeface="Calibri" panose="020F0502020204030204" pitchFamily="34" charset="0"/>
              </a:rPr>
              <a:t/>
            </a:r>
            <a:br>
              <a:rPr lang="en-GB" sz="2400" dirty="0" smtClean="0">
                <a:latin typeface="Calibri" panose="020F0502020204030204" pitchFamily="34" charset="0"/>
              </a:rPr>
            </a:br>
            <a:r>
              <a:rPr lang="en-GB" sz="2400" dirty="0" smtClean="0">
                <a:latin typeface="Calibri" panose="020F0502020204030204" pitchFamily="34" charset="0"/>
              </a:rPr>
              <a:t>• </a:t>
            </a:r>
            <a:r>
              <a:rPr lang="en-GB" sz="2400" dirty="0">
                <a:latin typeface="Calibri" panose="020F0502020204030204" pitchFamily="34" charset="0"/>
              </a:rPr>
              <a:t>Maths </a:t>
            </a:r>
            <a:endParaRPr lang="en-GB" sz="2400" dirty="0" smtClean="0">
              <a:latin typeface="Calibri" panose="020F0502020204030204" pitchFamily="34" charset="0"/>
            </a:endParaRPr>
          </a:p>
          <a:p>
            <a:endParaRPr lang="en-GB" sz="2400" dirty="0" smtClean="0">
              <a:latin typeface="Calibri" panose="020F0502020204030204" pitchFamily="34" charset="0"/>
            </a:endParaRPr>
          </a:p>
          <a:p>
            <a:r>
              <a:rPr lang="en-GB" sz="2400" dirty="0" smtClean="0">
                <a:latin typeface="Calibri" panose="020F0502020204030204" pitchFamily="34" charset="0"/>
              </a:rPr>
              <a:t>There </a:t>
            </a:r>
            <a:r>
              <a:rPr lang="en-GB" sz="2400" dirty="0">
                <a:latin typeface="Calibri" panose="020F0502020204030204" pitchFamily="34" charset="0"/>
              </a:rPr>
              <a:t>is no </a:t>
            </a:r>
            <a:r>
              <a:rPr lang="en-GB" sz="2400" dirty="0" smtClean="0">
                <a:latin typeface="Calibri" panose="020F0502020204030204" pitchFamily="34" charset="0"/>
              </a:rPr>
              <a:t>SATs test </a:t>
            </a:r>
            <a:r>
              <a:rPr lang="en-GB" sz="2400" dirty="0">
                <a:latin typeface="Calibri" panose="020F0502020204030204" pitchFamily="34" charset="0"/>
              </a:rPr>
              <a:t>for </a:t>
            </a:r>
            <a:r>
              <a:rPr lang="en-GB" sz="2400" dirty="0" smtClean="0">
                <a:latin typeface="Calibri" panose="020F0502020204030204" pitchFamily="34" charset="0"/>
              </a:rPr>
              <a:t>writing and we will not be doing the grammar and spelling SATs test.</a:t>
            </a:r>
            <a:endParaRPr lang="en-GB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39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21660"/>
            <a:ext cx="1098748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682335" y="1484784"/>
            <a:ext cx="461665" cy="551220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GB" b="1" i="1" dirty="0" smtClean="0">
                <a:latin typeface="Calibra"/>
              </a:rPr>
              <a:t>Learning</a:t>
            </a:r>
            <a:r>
              <a:rPr lang="en-GB" b="1" i="1" dirty="0">
                <a:latin typeface="Calibra"/>
              </a:rPr>
              <a:t> </a:t>
            </a:r>
            <a:r>
              <a:rPr lang="en-GB" b="1" i="1" dirty="0" smtClean="0">
                <a:latin typeface="Calibra"/>
              </a:rPr>
              <a:t>    Sharing      Achieving      Respecting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90750"/>
            <a:ext cx="6696743" cy="1155045"/>
          </a:xfrm>
        </p:spPr>
        <p:txBody>
          <a:bodyPr>
            <a:noAutofit/>
          </a:bodyPr>
          <a:lstStyle/>
          <a:p>
            <a:pPr algn="ctr"/>
            <a:r>
              <a:rPr lang="en-GB" u="sng" dirty="0" smtClean="0">
                <a:solidFill>
                  <a:schemeClr val="accent2">
                    <a:lumMod val="75000"/>
                  </a:schemeClr>
                </a:solidFill>
              </a:rPr>
              <a:t>KS1 Assessment Papers</a:t>
            </a:r>
            <a:endParaRPr lang="en-GB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0667" y="1124744"/>
            <a:ext cx="646246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dirty="0">
                <a:latin typeface="Calibri" panose="020F0502020204030204" pitchFamily="34" charset="0"/>
              </a:rPr>
              <a:t>The Reading Test </a:t>
            </a:r>
            <a:r>
              <a:rPr lang="en-GB" sz="2400" dirty="0">
                <a:latin typeface="Calibri" panose="020F0502020204030204" pitchFamily="34" charset="0"/>
              </a:rPr>
              <a:t>consists of two separate papers: 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• Paper 1 – Contains a variety of texts with questions. </a:t>
            </a:r>
            <a:endParaRPr lang="en-GB" sz="2400" dirty="0" smtClean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just"/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• 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Paper 2 – Contains a separate reading </a:t>
            </a:r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booklet.</a:t>
            </a:r>
          </a:p>
          <a:p>
            <a:pPr algn="just"/>
            <a:r>
              <a:rPr lang="en-GB" sz="2400" dirty="0">
                <a:latin typeface="Calibri" panose="020F0502020204030204" pitchFamily="34" charset="0"/>
              </a:rPr>
              <a:t>• </a:t>
            </a:r>
            <a:r>
              <a:rPr lang="en-GB" sz="2400" dirty="0" smtClean="0">
                <a:latin typeface="Calibri" panose="020F0502020204030204" pitchFamily="34" charset="0"/>
              </a:rPr>
              <a:t>Children </a:t>
            </a:r>
            <a:r>
              <a:rPr lang="en-GB" sz="2400" dirty="0">
                <a:latin typeface="Calibri" panose="020F0502020204030204" pitchFamily="34" charset="0"/>
              </a:rPr>
              <a:t>will write their answers to questions about the passage in a separate booklet. </a:t>
            </a:r>
            <a:endParaRPr lang="en-GB" sz="2400" dirty="0" smtClean="0">
              <a:latin typeface="Calibri" panose="020F0502020204030204" pitchFamily="34" charset="0"/>
            </a:endParaRPr>
          </a:p>
          <a:p>
            <a:pPr algn="just"/>
            <a:r>
              <a:rPr lang="en-GB" sz="2400" dirty="0" smtClean="0">
                <a:latin typeface="Calibri" panose="020F0502020204030204" pitchFamily="34" charset="0"/>
              </a:rPr>
              <a:t>• </a:t>
            </a:r>
            <a:r>
              <a:rPr lang="en-GB" sz="2400" dirty="0">
                <a:latin typeface="Calibri" panose="020F0502020204030204" pitchFamily="34" charset="0"/>
              </a:rPr>
              <a:t>Children are given time to complete as much of the paper as possible </a:t>
            </a:r>
            <a:endParaRPr lang="en-GB" sz="2400" dirty="0" smtClean="0">
              <a:latin typeface="Calibri" panose="020F0502020204030204" pitchFamily="34" charset="0"/>
            </a:endParaRPr>
          </a:p>
          <a:p>
            <a:pPr algn="just"/>
            <a:r>
              <a:rPr lang="en-GB" sz="2400" dirty="0" smtClean="0">
                <a:latin typeface="Calibri" panose="020F0502020204030204" pitchFamily="34" charset="0"/>
              </a:rPr>
              <a:t>• </a:t>
            </a:r>
            <a:r>
              <a:rPr lang="en-GB" sz="2400" dirty="0">
                <a:latin typeface="Calibri" panose="020F0502020204030204" pitchFamily="34" charset="0"/>
              </a:rPr>
              <a:t>The texts will cover a range of poetry, fiction and </a:t>
            </a:r>
            <a:r>
              <a:rPr lang="en-GB" sz="2400" dirty="0" smtClean="0">
                <a:latin typeface="Calibri" panose="020F0502020204030204" pitchFamily="34" charset="0"/>
              </a:rPr>
              <a:t>non-fiction</a:t>
            </a:r>
            <a:r>
              <a:rPr lang="en-GB" sz="2400" dirty="0">
                <a:latin typeface="Calibri" panose="020F0502020204030204" pitchFamily="34" charset="0"/>
              </a:rPr>
              <a:t>. </a:t>
            </a:r>
            <a:endParaRPr lang="en-GB" sz="2400" dirty="0" smtClean="0">
              <a:latin typeface="Calibri" panose="020F0502020204030204" pitchFamily="34" charset="0"/>
            </a:endParaRPr>
          </a:p>
          <a:p>
            <a:pPr algn="just"/>
            <a:r>
              <a:rPr lang="en-GB" sz="2400" dirty="0" smtClean="0">
                <a:latin typeface="Calibri" panose="020F0502020204030204" pitchFamily="34" charset="0"/>
              </a:rPr>
              <a:t>• </a:t>
            </a:r>
            <a:r>
              <a:rPr lang="en-GB" sz="2400" dirty="0">
                <a:latin typeface="Calibri" panose="020F0502020204030204" pitchFamily="34" charset="0"/>
              </a:rPr>
              <a:t>Questions are designed to assess the 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</a:rPr>
              <a:t>comprehension</a:t>
            </a:r>
            <a:r>
              <a:rPr lang="en-GB" sz="2400" dirty="0">
                <a:latin typeface="Calibri" panose="020F0502020204030204" pitchFamily="34" charset="0"/>
              </a:rPr>
              <a:t> and 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</a:rPr>
              <a:t>understanding</a:t>
            </a:r>
            <a:r>
              <a:rPr lang="en-GB" sz="2400" dirty="0">
                <a:latin typeface="Calibri" panose="020F0502020204030204" pitchFamily="34" charset="0"/>
              </a:rPr>
              <a:t> of a child’s reading. </a:t>
            </a:r>
          </a:p>
        </p:txBody>
      </p:sp>
    </p:spTree>
    <p:extLst>
      <p:ext uri="{BB962C8B-B14F-4D97-AF65-F5344CB8AC3E}">
        <p14:creationId xmlns:p14="http://schemas.microsoft.com/office/powerpoint/2010/main" val="416172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21660"/>
            <a:ext cx="1098748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682335" y="1484784"/>
            <a:ext cx="461665" cy="551220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GB" b="1" i="1" dirty="0" smtClean="0">
                <a:latin typeface="Calibra"/>
              </a:rPr>
              <a:t>Learning</a:t>
            </a:r>
            <a:r>
              <a:rPr lang="en-GB" b="1" i="1" dirty="0">
                <a:latin typeface="Calibra"/>
              </a:rPr>
              <a:t> </a:t>
            </a:r>
            <a:r>
              <a:rPr lang="en-GB" b="1" i="1" dirty="0" smtClean="0">
                <a:latin typeface="Calibra"/>
              </a:rPr>
              <a:t>    Sharing      Achieving      Respecting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-20366"/>
            <a:ext cx="6696743" cy="1155045"/>
          </a:xfrm>
        </p:spPr>
        <p:txBody>
          <a:bodyPr>
            <a:noAutofit/>
          </a:bodyPr>
          <a:lstStyle/>
          <a:p>
            <a:pPr algn="ctr"/>
            <a:r>
              <a:rPr lang="en-GB" u="sng" dirty="0" smtClean="0">
                <a:solidFill>
                  <a:schemeClr val="accent2">
                    <a:lumMod val="75000"/>
                  </a:schemeClr>
                </a:solidFill>
              </a:rPr>
              <a:t>Sample Paper 1</a:t>
            </a:r>
            <a:endParaRPr lang="en-GB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733728"/>
            <a:ext cx="4320480" cy="5833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212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21660"/>
            <a:ext cx="1098748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682335" y="1484784"/>
            <a:ext cx="461665" cy="551220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GB" b="1" i="1" dirty="0" smtClean="0">
                <a:latin typeface="Calibra"/>
              </a:rPr>
              <a:t>Learning</a:t>
            </a:r>
            <a:r>
              <a:rPr lang="en-GB" b="1" i="1" dirty="0">
                <a:latin typeface="Calibra"/>
              </a:rPr>
              <a:t> </a:t>
            </a:r>
            <a:r>
              <a:rPr lang="en-GB" b="1" i="1" dirty="0" smtClean="0">
                <a:latin typeface="Calibra"/>
              </a:rPr>
              <a:t>    Sharing      Achieving      Respecting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-20366"/>
            <a:ext cx="6696743" cy="1155045"/>
          </a:xfrm>
        </p:spPr>
        <p:txBody>
          <a:bodyPr>
            <a:noAutofit/>
          </a:bodyPr>
          <a:lstStyle/>
          <a:p>
            <a:pPr algn="ctr"/>
            <a:r>
              <a:rPr lang="en-GB" u="sng" dirty="0" smtClean="0">
                <a:solidFill>
                  <a:schemeClr val="accent2">
                    <a:lumMod val="75000"/>
                  </a:schemeClr>
                </a:solidFill>
              </a:rPr>
              <a:t>Sample Paper 2</a:t>
            </a:r>
            <a:endParaRPr lang="en-GB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8" y="836712"/>
            <a:ext cx="3862387" cy="546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974" y="836712"/>
            <a:ext cx="3959225" cy="546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632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21660"/>
            <a:ext cx="1098748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682335" y="1484784"/>
            <a:ext cx="461665" cy="551220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GB" b="1" i="1" dirty="0" smtClean="0">
                <a:latin typeface="Calibra"/>
              </a:rPr>
              <a:t>Learning</a:t>
            </a:r>
            <a:r>
              <a:rPr lang="en-GB" b="1" i="1" dirty="0">
                <a:latin typeface="Calibra"/>
              </a:rPr>
              <a:t> </a:t>
            </a:r>
            <a:r>
              <a:rPr lang="en-GB" b="1" i="1" dirty="0" smtClean="0">
                <a:latin typeface="Calibra"/>
              </a:rPr>
              <a:t>    Sharing      Achieving      Respecting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90750"/>
            <a:ext cx="6696743" cy="1155045"/>
          </a:xfrm>
        </p:spPr>
        <p:txBody>
          <a:bodyPr>
            <a:noAutofit/>
          </a:bodyPr>
          <a:lstStyle/>
          <a:p>
            <a:pPr algn="ctr"/>
            <a:r>
              <a:rPr lang="en-GB" u="sng" dirty="0" smtClean="0">
                <a:solidFill>
                  <a:schemeClr val="accent2">
                    <a:lumMod val="75000"/>
                  </a:schemeClr>
                </a:solidFill>
              </a:rPr>
              <a:t>KS1 Assessment Papers</a:t>
            </a:r>
            <a:endParaRPr lang="en-GB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0666" y="1124744"/>
            <a:ext cx="773173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dirty="0" smtClean="0">
                <a:latin typeface="Calibri" panose="020F0502020204030204" pitchFamily="34" charset="0"/>
              </a:rPr>
              <a:t>Maths Test </a:t>
            </a:r>
            <a:r>
              <a:rPr lang="en-GB" sz="2400" dirty="0">
                <a:latin typeface="Calibri" panose="020F0502020204030204" pitchFamily="34" charset="0"/>
              </a:rPr>
              <a:t>consists of two separate </a:t>
            </a:r>
            <a:r>
              <a:rPr lang="en-GB" sz="2400" dirty="0" smtClean="0">
                <a:latin typeface="Calibri" panose="020F0502020204030204" pitchFamily="34" charset="0"/>
              </a:rPr>
              <a:t>papers:</a:t>
            </a:r>
          </a:p>
          <a:p>
            <a:pPr algn="just"/>
            <a:r>
              <a:rPr lang="en-GB" sz="2400" dirty="0" smtClean="0">
                <a:latin typeface="Calibri" panose="020F0502020204030204" pitchFamily="34" charset="0"/>
              </a:rPr>
              <a:t>• </a:t>
            </a:r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Paper 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1 is for arithmetic. </a:t>
            </a:r>
            <a:r>
              <a:rPr lang="en-GB" sz="2400" dirty="0">
                <a:latin typeface="Calibri" panose="020F0502020204030204" pitchFamily="34" charset="0"/>
              </a:rPr>
              <a:t>It covers </a:t>
            </a:r>
            <a:r>
              <a:rPr lang="en-GB" sz="2400" dirty="0" smtClean="0">
                <a:latin typeface="Calibri" panose="020F0502020204030204" pitchFamily="34" charset="0"/>
              </a:rPr>
              <a:t>calculations involving addition, subtraction, division, multiplication, missing number problems and fractions. </a:t>
            </a:r>
          </a:p>
          <a:p>
            <a:pPr algn="just"/>
            <a:r>
              <a:rPr lang="en-GB" sz="2400" dirty="0" smtClean="0">
                <a:latin typeface="Calibri" panose="020F0502020204030204" pitchFamily="34" charset="0"/>
              </a:rPr>
              <a:t>•</a:t>
            </a:r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Paper 2 covers problem solving, reasoning and mathematical fluency. </a:t>
            </a:r>
            <a:r>
              <a:rPr lang="en-GB" sz="2400" dirty="0">
                <a:latin typeface="Calibri" panose="020F0502020204030204" pitchFamily="34" charset="0"/>
              </a:rPr>
              <a:t>(apparatus cannot be used </a:t>
            </a:r>
            <a:r>
              <a:rPr lang="en-GB" sz="2400" dirty="0" smtClean="0">
                <a:latin typeface="Calibri" panose="020F0502020204030204" pitchFamily="34" charset="0"/>
              </a:rPr>
              <a:t>i.e. </a:t>
            </a:r>
            <a:r>
              <a:rPr lang="en-GB" sz="2400" dirty="0">
                <a:latin typeface="Calibri" panose="020F0502020204030204" pitchFamily="34" charset="0"/>
              </a:rPr>
              <a:t>100 squares </a:t>
            </a:r>
            <a:r>
              <a:rPr lang="en-GB" sz="2400" dirty="0" smtClean="0">
                <a:latin typeface="Calibri" panose="020F0502020204030204" pitchFamily="34" charset="0"/>
              </a:rPr>
              <a:t>etc.)</a:t>
            </a:r>
          </a:p>
          <a:p>
            <a:pPr algn="just"/>
            <a:r>
              <a:rPr lang="en-GB" sz="2400" dirty="0">
                <a:latin typeface="Calibri" panose="020F0502020204030204" pitchFamily="34" charset="0"/>
              </a:rPr>
              <a:t>•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2400" dirty="0" smtClean="0">
                <a:latin typeface="Calibri" panose="020F0502020204030204" pitchFamily="34" charset="0"/>
              </a:rPr>
              <a:t>In Paper 2, there </a:t>
            </a:r>
            <a:r>
              <a:rPr lang="en-GB" sz="2400" dirty="0">
                <a:latin typeface="Calibri" panose="020F0502020204030204" pitchFamily="34" charset="0"/>
              </a:rPr>
              <a:t>will be a variety of question types:</a:t>
            </a:r>
          </a:p>
          <a:p>
            <a:r>
              <a:rPr lang="en-GB" sz="2400" dirty="0">
                <a:latin typeface="Calibri" panose="020F0502020204030204" pitchFamily="34" charset="0"/>
              </a:rPr>
              <a:t>Multiple choice</a:t>
            </a:r>
          </a:p>
          <a:p>
            <a:r>
              <a:rPr lang="en-GB" sz="2400" dirty="0">
                <a:latin typeface="Calibri" panose="020F0502020204030204" pitchFamily="34" charset="0"/>
              </a:rPr>
              <a:t>Matching; true/false</a:t>
            </a:r>
          </a:p>
          <a:p>
            <a:r>
              <a:rPr lang="en-GB" sz="2400" dirty="0">
                <a:latin typeface="Calibri" panose="020F0502020204030204" pitchFamily="34" charset="0"/>
              </a:rPr>
              <a:t>Constrained (e.g. completing a chart or table; drawing a shape)</a:t>
            </a:r>
          </a:p>
          <a:p>
            <a:r>
              <a:rPr lang="en-GB" sz="2400" dirty="0">
                <a:latin typeface="Calibri" panose="020F0502020204030204" pitchFamily="34" charset="0"/>
              </a:rPr>
              <a:t>Less constrained (e.g. where children have to show or explain their method).</a:t>
            </a:r>
          </a:p>
          <a:p>
            <a:pPr algn="just"/>
            <a:endParaRPr lang="en-GB" sz="24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61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21660"/>
            <a:ext cx="1098748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682335" y="1484784"/>
            <a:ext cx="461665" cy="551220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GB" b="1" i="1" dirty="0" smtClean="0">
                <a:latin typeface="Calibra"/>
              </a:rPr>
              <a:t>Learning</a:t>
            </a:r>
            <a:r>
              <a:rPr lang="en-GB" b="1" i="1" dirty="0">
                <a:latin typeface="Calibra"/>
              </a:rPr>
              <a:t> </a:t>
            </a:r>
            <a:r>
              <a:rPr lang="en-GB" b="1" i="1" dirty="0" smtClean="0">
                <a:latin typeface="Calibra"/>
              </a:rPr>
              <a:t>    Sharing      Achieving      Respecting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90750"/>
            <a:ext cx="6696743" cy="1155045"/>
          </a:xfrm>
        </p:spPr>
        <p:txBody>
          <a:bodyPr>
            <a:noAutofit/>
          </a:bodyPr>
          <a:lstStyle/>
          <a:p>
            <a:pPr algn="ctr"/>
            <a:r>
              <a:rPr lang="en-GB" u="sng" dirty="0" smtClean="0">
                <a:solidFill>
                  <a:schemeClr val="accent2">
                    <a:lumMod val="75000"/>
                  </a:schemeClr>
                </a:solidFill>
              </a:rPr>
              <a:t>Sample Arithmetic Paper</a:t>
            </a:r>
            <a:endParaRPr lang="en-GB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0728"/>
            <a:ext cx="5080595" cy="507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162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6218</TotalTime>
  <Words>883</Words>
  <Application>Microsoft Office PowerPoint</Application>
  <PresentationFormat>On-screen Show (4:3)</PresentationFormat>
  <Paragraphs>105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Facet</vt:lpstr>
      <vt:lpstr> Thursday 28th March 2019</vt:lpstr>
      <vt:lpstr>What are SATS? </vt:lpstr>
      <vt:lpstr>When and how do the SATS take place? </vt:lpstr>
      <vt:lpstr>End of KS1 assessment </vt:lpstr>
      <vt:lpstr>KS1 Assessment Papers</vt:lpstr>
      <vt:lpstr>Sample Paper 1</vt:lpstr>
      <vt:lpstr>Sample Paper 2</vt:lpstr>
      <vt:lpstr>KS1 Assessment Papers</vt:lpstr>
      <vt:lpstr>Sample Arithmetic Paper</vt:lpstr>
      <vt:lpstr>Sample Reasoning Paper </vt:lpstr>
      <vt:lpstr>Teacher Assessments</vt:lpstr>
      <vt:lpstr>How can you help?</vt:lpstr>
      <vt:lpstr>Reading: How can you help?</vt:lpstr>
      <vt:lpstr>Maths: How can you help?</vt:lpstr>
      <vt:lpstr>Useful Websites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transition book</dc:title>
  <dc:creator>simsteacher</dc:creator>
  <cp:lastModifiedBy>Zanna Kellett</cp:lastModifiedBy>
  <cp:revision>158</cp:revision>
  <cp:lastPrinted>2019-03-28T10:03:11Z</cp:lastPrinted>
  <dcterms:created xsi:type="dcterms:W3CDTF">2013-07-22T14:39:50Z</dcterms:created>
  <dcterms:modified xsi:type="dcterms:W3CDTF">2019-03-28T10:03:16Z</dcterms:modified>
</cp:coreProperties>
</file>